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8"/>
  </p:notesMasterIdLst>
  <p:sldIdLst>
    <p:sldId id="262" r:id="rId5"/>
    <p:sldId id="257" r:id="rId6"/>
    <p:sldId id="269" r:id="rId7"/>
    <p:sldId id="258" r:id="rId8"/>
    <p:sldId id="259" r:id="rId9"/>
    <p:sldId id="265" r:id="rId10"/>
    <p:sldId id="266" r:id="rId11"/>
    <p:sldId id="267" r:id="rId12"/>
    <p:sldId id="268" r:id="rId13"/>
    <p:sldId id="270" r:id="rId14"/>
    <p:sldId id="271" r:id="rId15"/>
    <p:sldId id="261" r:id="rId16"/>
    <p:sldId id="263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840E"/>
    <a:srgbClr val="1908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7FA54EE-2D2D-4BAD-9AB4-6B787FE6CEED}" v="115" dt="2024-03-14T11:58:03.09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61956" autoAdjust="0"/>
  </p:normalViewPr>
  <p:slideViewPr>
    <p:cSldViewPr snapToGrid="0">
      <p:cViewPr varScale="1">
        <p:scale>
          <a:sx n="59" d="100"/>
          <a:sy n="59" d="100"/>
        </p:scale>
        <p:origin x="1518" y="3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D12ED0-A470-43FE-8B88-0EAFC7461F56}" type="datetimeFigureOut">
              <a:rPr lang="en-GB" smtClean="0"/>
              <a:t>19/03/2024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2D43DC-2E51-466A-8F11-E9DC54CD7C5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48729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icrosoft.com/en-us/download/details.aspx?id=105222&amp;lc=1033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Add Workspace</a:t>
            </a:r>
          </a:p>
          <a:p>
            <a:endParaRPr lang="en-GB" dirty="0"/>
          </a:p>
          <a:p>
            <a:r>
              <a:rPr lang="en-GB" dirty="0"/>
              <a:t>Show Link to </a:t>
            </a:r>
            <a:r>
              <a:rPr lang="en-GB" dirty="0" err="1"/>
              <a:t>OneLake</a:t>
            </a:r>
            <a:r>
              <a:rPr lang="en-GB" dirty="0"/>
              <a:t> - </a:t>
            </a:r>
            <a:r>
              <a:rPr lang="en-US" dirty="0">
                <a:hlinkClick r:id="rId3"/>
              </a:rPr>
              <a:t>Download </a:t>
            </a:r>
            <a:r>
              <a:rPr lang="en-US" dirty="0" err="1">
                <a:hlinkClick r:id="rId3"/>
              </a:rPr>
              <a:t>OneLake</a:t>
            </a:r>
            <a:r>
              <a:rPr lang="en-US" dirty="0">
                <a:hlinkClick r:id="rId3"/>
              </a:rPr>
              <a:t> file explorer from Official Microsoft Download Center</a:t>
            </a:r>
            <a:endParaRPr lang="en-GB" dirty="0"/>
          </a:p>
          <a:p>
            <a:r>
              <a:rPr lang="en-GB" dirty="0"/>
              <a:t>Open File Explorer</a:t>
            </a:r>
          </a:p>
          <a:p>
            <a:r>
              <a:rPr lang="en-GB" dirty="0"/>
              <a:t>	HR.csv</a:t>
            </a:r>
          </a:p>
          <a:p>
            <a:r>
              <a:rPr lang="en-GB" dirty="0"/>
              <a:t>Open Anaconda</a:t>
            </a:r>
          </a:p>
          <a:p>
            <a:r>
              <a:rPr lang="en-GB" dirty="0"/>
              <a:t>	Intro to Python</a:t>
            </a:r>
          </a:p>
          <a:p>
            <a:endParaRPr lang="en-GB" dirty="0"/>
          </a:p>
          <a:p>
            <a:r>
              <a:rPr lang="en-GB" dirty="0"/>
              <a:t>Part Two</a:t>
            </a:r>
          </a:p>
          <a:p>
            <a:r>
              <a:rPr lang="en-GB" dirty="0"/>
              <a:t>	Recap</a:t>
            </a:r>
          </a:p>
          <a:p>
            <a:r>
              <a:rPr lang="en-GB" dirty="0"/>
              <a:t>	Data Wrangler examples – anaconda – </a:t>
            </a:r>
            <a:r>
              <a:rPr lang="en-GB" dirty="0" err="1"/>
              <a:t>ipython</a:t>
            </a:r>
            <a:endParaRPr lang="en-GB" dirty="0"/>
          </a:p>
          <a:p>
            <a:r>
              <a:rPr lang="en-GB" dirty="0"/>
              <a:t>	Garmin </a:t>
            </a:r>
            <a:r>
              <a:rPr lang="en-GB" dirty="0" err="1"/>
              <a:t>api</a:t>
            </a:r>
            <a:endParaRPr lang="en-GB" dirty="0"/>
          </a:p>
          <a:p>
            <a:r>
              <a:rPr lang="en-GB" dirty="0"/>
              <a:t>	Examples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2D43DC-2E51-466A-8F11-E9DC54CD7C56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89776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frame with cartoon characters&#10;&#10;Description automatically generated">
            <a:extLst>
              <a:ext uri="{FF2B5EF4-FFF2-40B4-BE49-F238E27FC236}">
                <a16:creationId xmlns:a16="http://schemas.microsoft.com/office/drawing/2014/main" id="{D9E760CC-CFDD-0CF7-CE51-B9598C21F3A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103C3B6-8566-66EF-73C7-3F6966B9639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002444"/>
            <a:ext cx="9144000" cy="1522152"/>
          </a:xfrm>
        </p:spPr>
        <p:txBody>
          <a:bodyPr anchor="ctr">
            <a:normAutofit/>
          </a:bodyPr>
          <a:lstStyle>
            <a:lvl1pPr algn="ctr">
              <a:defRPr sz="8000" b="1">
                <a:solidFill>
                  <a:srgbClr val="19083B"/>
                </a:solidFill>
                <a:latin typeface="Congenial" panose="020F0502020204030204" pitchFamily="2" charset="0"/>
              </a:defRPr>
            </a:lvl1pPr>
          </a:lstStyle>
          <a:p>
            <a:r>
              <a:rPr lang="en-US" dirty="0"/>
              <a:t>Session Title!</a:t>
            </a:r>
            <a:endParaRPr lang="en-GB" dirty="0"/>
          </a:p>
        </p:txBody>
      </p:sp>
      <p:pic>
        <p:nvPicPr>
          <p:cNvPr id="12" name="Picture 11" descr="A black and orange text&#10;&#10;Description automatically generated">
            <a:extLst>
              <a:ext uri="{FF2B5EF4-FFF2-40B4-BE49-F238E27FC236}">
                <a16:creationId xmlns:a16="http://schemas.microsoft.com/office/drawing/2014/main" id="{049790D6-B249-E184-D8FA-7FBC22CA55B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1887" y="6125166"/>
            <a:ext cx="1388225" cy="393039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A59AD991-F09F-FA8D-E768-B2146623F1A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232958" y="3754955"/>
            <a:ext cx="5726082" cy="555193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rgbClr val="F3840E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Speaker Name(s)</a:t>
            </a:r>
          </a:p>
        </p:txBody>
      </p:sp>
    </p:spTree>
    <p:extLst>
      <p:ext uri="{BB962C8B-B14F-4D97-AF65-F5344CB8AC3E}">
        <p14:creationId xmlns:p14="http://schemas.microsoft.com/office/powerpoint/2010/main" val="37647280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D970B-1B67-9721-81C7-E331653973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8611B36-21DC-BC0B-EDD5-4B56C66427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2891E8-4365-0E49-3F88-EAEE69696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E9B71-A489-4F60-B00B-1C8D688AA8A2}" type="datetimeFigureOut">
              <a:rPr lang="en-GB" smtClean="0"/>
              <a:t>19/03/2024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5D63DA-4290-7BA3-CCE3-3653C1BC71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CD7842-287B-547F-C857-9A1FC33C76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4D069-E595-401A-B618-C6C1F0B490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64214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27CB774-2722-4BCF-259D-8D644F7342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F2E8D62-840A-DC0B-643E-40BF993448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E0C06C-3332-8EE5-05A0-93030DF23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E9B71-A489-4F60-B00B-1C8D688AA8A2}" type="datetimeFigureOut">
              <a:rPr lang="en-GB" smtClean="0"/>
              <a:t>19/03/2024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43602C-C96F-BE1B-AE31-B05FE30CAB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2083B6-2921-0457-FDFB-60AA2604A2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4D069-E595-401A-B618-C6C1F0B490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42671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Bullet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frame with a couple of people holding parachutes&#10;&#10;Description automatically generated">
            <a:extLst>
              <a:ext uri="{FF2B5EF4-FFF2-40B4-BE49-F238E27FC236}">
                <a16:creationId xmlns:a16="http://schemas.microsoft.com/office/drawing/2014/main" id="{F2A1CD88-3994-EA71-8A24-E6958FF4966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7F3F277-5255-58B5-6B17-D3FEB77327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32513" y="755823"/>
            <a:ext cx="7481364" cy="1325563"/>
          </a:xfrm>
        </p:spPr>
        <p:txBody>
          <a:bodyPr>
            <a:normAutofit/>
          </a:bodyPr>
          <a:lstStyle>
            <a:lvl1pPr>
              <a:defRPr sz="6600" b="1">
                <a:solidFill>
                  <a:srgbClr val="19083B"/>
                </a:solidFill>
                <a:latin typeface="Congenial" panose="02000503040000020004" pitchFamily="2" charset="0"/>
              </a:defRPr>
            </a:lvl1pPr>
          </a:lstStyle>
          <a:p>
            <a:r>
              <a:rPr lang="en-US" dirty="0"/>
              <a:t>Slide title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3891D8-337E-853E-82A4-2912BCEE0FE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316623" y="2506662"/>
            <a:ext cx="7938330" cy="3082288"/>
          </a:xfrm>
        </p:spPr>
        <p:txBody>
          <a:bodyPr anchor="ctr"/>
          <a:lstStyle>
            <a:lvl1pPr marL="457200" indent="-457200">
              <a:buFont typeface="Arial" panose="020B0604020202020204" pitchFamily="34" charset="0"/>
              <a:buChar char="•"/>
              <a:defRPr>
                <a:solidFill>
                  <a:srgbClr val="19083B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Bullet Point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Bullet Point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Bullet Point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Bullet Point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Bullet Point</a:t>
            </a:r>
          </a:p>
          <a:p>
            <a:pPr lvl="0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71562A-0789-F7A0-999A-8A89F7B0EA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E9B71-A489-4F60-B00B-1C8D688AA8A2}" type="datetimeFigureOut">
              <a:rPr lang="en-GB" smtClean="0"/>
              <a:t>19/03/2024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96F5D9-60D3-C8EB-1FA0-5CC5CFE285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2E33FE-BA52-B198-5CF1-8119E2EDD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4D069-E595-401A-B618-C6C1F0B490F7}" type="slidenum">
              <a:rPr lang="en-GB" smtClean="0"/>
              <a:t>‹#›</a:t>
            </a:fld>
            <a:endParaRPr lang="en-GB"/>
          </a:p>
        </p:txBody>
      </p:sp>
      <p:pic>
        <p:nvPicPr>
          <p:cNvPr id="9" name="Picture 8" descr="A black and orange text&#10;&#10;Description automatically generated">
            <a:extLst>
              <a:ext uri="{FF2B5EF4-FFF2-40B4-BE49-F238E27FC236}">
                <a16:creationId xmlns:a16="http://schemas.microsoft.com/office/drawing/2014/main" id="{B99C6A76-3918-9A96-A0FF-C2EA2821994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1887" y="6125166"/>
            <a:ext cx="1388225" cy="393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1319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artoon helicopter and a moon&#10;&#10;Description automatically generated">
            <a:extLst>
              <a:ext uri="{FF2B5EF4-FFF2-40B4-BE49-F238E27FC236}">
                <a16:creationId xmlns:a16="http://schemas.microsoft.com/office/drawing/2014/main" id="{03326393-5B17-4DF5-6101-0A626232339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2FAAA47-563B-D68F-0D17-BC3761D8F1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47981" y="1900931"/>
            <a:ext cx="8037830" cy="1208029"/>
          </a:xfrm>
        </p:spPr>
        <p:txBody>
          <a:bodyPr anchor="b"/>
          <a:lstStyle>
            <a:lvl1pPr>
              <a:defRPr sz="6600" b="1">
                <a:solidFill>
                  <a:srgbClr val="19083B"/>
                </a:solidFill>
                <a:latin typeface="Congenial" panose="02000503040000020004" pitchFamily="2" charset="0"/>
              </a:defRPr>
            </a:lvl1pPr>
          </a:lstStyle>
          <a:p>
            <a:r>
              <a:rPr lang="en-US" dirty="0"/>
              <a:t>Slide title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183A4D-25DB-E584-B925-FA085BB4465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047981" y="3266902"/>
            <a:ext cx="8037830" cy="2394066"/>
          </a:xfrm>
        </p:spPr>
        <p:txBody>
          <a:bodyPr/>
          <a:lstStyle>
            <a:lvl1pPr marL="0" indent="0">
              <a:buNone/>
              <a:defRPr sz="2400">
                <a:solidFill>
                  <a:srgbClr val="19083B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Add Content here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B1018B-8C3E-AA30-D743-8A88355B56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E9B71-A489-4F60-B00B-1C8D688AA8A2}" type="datetimeFigureOut">
              <a:rPr lang="en-GB" smtClean="0"/>
              <a:t>19/03/2024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4C941D-7874-2E08-3BA2-6A22DD80CE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D73035-DC61-8A96-107F-045214211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4D069-E595-401A-B618-C6C1F0B490F7}" type="slidenum">
              <a:rPr lang="en-GB" smtClean="0"/>
              <a:t>‹#›</a:t>
            </a:fld>
            <a:endParaRPr lang="en-GB"/>
          </a:p>
        </p:txBody>
      </p:sp>
      <p:pic>
        <p:nvPicPr>
          <p:cNvPr id="11" name="Picture 10" descr="A black and orange text&#10;&#10;Description automatically generated">
            <a:extLst>
              <a:ext uri="{FF2B5EF4-FFF2-40B4-BE49-F238E27FC236}">
                <a16:creationId xmlns:a16="http://schemas.microsoft.com/office/drawing/2014/main" id="{1F5BB742-10E7-E129-E0E2-00790C7FF7A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1887" y="6125166"/>
            <a:ext cx="1388225" cy="393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9308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frame with clouds and a green object&#10;&#10;Description automatically generated">
            <a:extLst>
              <a:ext uri="{FF2B5EF4-FFF2-40B4-BE49-F238E27FC236}">
                <a16:creationId xmlns:a16="http://schemas.microsoft.com/office/drawing/2014/main" id="{12C8543D-225D-6001-F604-5BC2ACA72C2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7B46021-E79E-137F-3A3A-C23A007A35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52800" y="830637"/>
            <a:ext cx="7389264" cy="1325563"/>
          </a:xfrm>
        </p:spPr>
        <p:txBody>
          <a:bodyPr>
            <a:normAutofit/>
          </a:bodyPr>
          <a:lstStyle>
            <a:lvl1pPr>
              <a:defRPr sz="6600" b="1">
                <a:solidFill>
                  <a:srgbClr val="19083B"/>
                </a:solidFill>
                <a:latin typeface="Congenial" panose="02000503040000020004" pitchFamily="2" charset="0"/>
              </a:defRPr>
            </a:lvl1pPr>
          </a:lstStyle>
          <a:p>
            <a:r>
              <a:rPr lang="en-US" dirty="0"/>
              <a:t>Slide title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B2CA2D-3B37-8F9E-EFEB-FA1DD3AFF9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70709" y="2410690"/>
            <a:ext cx="4049684" cy="3184381"/>
          </a:xfrm>
        </p:spPr>
        <p:txBody>
          <a:bodyPr/>
          <a:lstStyle>
            <a:lvl1pPr>
              <a:defRPr>
                <a:solidFill>
                  <a:srgbClr val="19083B"/>
                </a:solidFill>
              </a:defRPr>
            </a:lvl1pPr>
            <a:lvl2pPr>
              <a:defRPr>
                <a:solidFill>
                  <a:srgbClr val="19083B"/>
                </a:solidFill>
              </a:defRPr>
            </a:lvl2pPr>
            <a:lvl3pPr>
              <a:defRPr>
                <a:solidFill>
                  <a:srgbClr val="19083B"/>
                </a:solidFill>
              </a:defRPr>
            </a:lvl3pPr>
            <a:lvl4pPr>
              <a:defRPr>
                <a:solidFill>
                  <a:srgbClr val="19083B"/>
                </a:solidFill>
              </a:defRPr>
            </a:lvl4pPr>
            <a:lvl5pPr>
              <a:defRPr>
                <a:solidFill>
                  <a:srgbClr val="19083B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74FB38-8DBE-ED26-9A2F-B07CE74FB4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62600" y="2410689"/>
            <a:ext cx="4049684" cy="3184382"/>
          </a:xfrm>
        </p:spPr>
        <p:txBody>
          <a:bodyPr/>
          <a:lstStyle>
            <a:lvl1pPr>
              <a:defRPr>
                <a:solidFill>
                  <a:srgbClr val="19083B"/>
                </a:solidFill>
              </a:defRPr>
            </a:lvl1pPr>
            <a:lvl2pPr>
              <a:defRPr>
                <a:solidFill>
                  <a:srgbClr val="19083B"/>
                </a:solidFill>
              </a:defRPr>
            </a:lvl2pPr>
            <a:lvl3pPr>
              <a:defRPr>
                <a:solidFill>
                  <a:srgbClr val="19083B"/>
                </a:solidFill>
              </a:defRPr>
            </a:lvl3pPr>
            <a:lvl4pPr>
              <a:defRPr>
                <a:solidFill>
                  <a:srgbClr val="19083B"/>
                </a:solidFill>
              </a:defRPr>
            </a:lvl4pPr>
            <a:lvl5pPr>
              <a:defRPr>
                <a:solidFill>
                  <a:srgbClr val="19083B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542115-D260-FCEA-178C-5DB10E6455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E9B71-A489-4F60-B00B-1C8D688AA8A2}" type="datetimeFigureOut">
              <a:rPr lang="en-GB" smtClean="0"/>
              <a:t>19/03/2024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5B9A42-DF8A-9381-080F-D861943238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66983C-A583-A49B-C8B5-FFABAA0A5B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4D069-E595-401A-B618-C6C1F0B490F7}" type="slidenum">
              <a:rPr lang="en-GB" smtClean="0"/>
              <a:t>‹#›</a:t>
            </a:fld>
            <a:endParaRPr lang="en-GB"/>
          </a:p>
        </p:txBody>
      </p:sp>
      <p:pic>
        <p:nvPicPr>
          <p:cNvPr id="10" name="Picture 9" descr="A black and orange text&#10;&#10;Description automatically generated">
            <a:extLst>
              <a:ext uri="{FF2B5EF4-FFF2-40B4-BE49-F238E27FC236}">
                <a16:creationId xmlns:a16="http://schemas.microsoft.com/office/drawing/2014/main" id="{B83450CE-3CC8-7DC2-FDA1-CE2918B903E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1887" y="6125166"/>
            <a:ext cx="1388225" cy="393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9670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blue and white border with clouds and a blue object&#10;&#10;Description automatically generated">
            <a:extLst>
              <a:ext uri="{FF2B5EF4-FFF2-40B4-BE49-F238E27FC236}">
                <a16:creationId xmlns:a16="http://schemas.microsoft.com/office/drawing/2014/main" id="{DA4C2832-368D-6DA4-3C17-74B3B49FDCC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F8B0548-48C0-51D5-05E0-A7811DBF36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2668" y="938704"/>
            <a:ext cx="9933507" cy="1325563"/>
          </a:xfrm>
        </p:spPr>
        <p:txBody>
          <a:bodyPr>
            <a:normAutofit/>
          </a:bodyPr>
          <a:lstStyle>
            <a:lvl1pPr>
              <a:defRPr sz="6600" b="1">
                <a:solidFill>
                  <a:srgbClr val="19083B"/>
                </a:solidFill>
                <a:latin typeface="Congenial" panose="02000503040000020004" pitchFamily="2" charset="0"/>
              </a:defRPr>
            </a:lvl1pPr>
          </a:lstStyle>
          <a:p>
            <a:r>
              <a:rPr lang="en-US" dirty="0"/>
              <a:t>Slide title</a:t>
            </a:r>
            <a:endParaRPr lang="en-GB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5F8B8EB-5BD4-88B8-79B9-F1A53FA33B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E9B71-A489-4F60-B00B-1C8D688AA8A2}" type="datetimeFigureOut">
              <a:rPr lang="en-GB" smtClean="0"/>
              <a:t>19/03/2024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E9513FD-F207-7055-BA35-79BB21B7B2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6C1D69E-FF7D-0784-39C7-EC80B8971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4D069-E595-401A-B618-C6C1F0B490F7}" type="slidenum">
              <a:rPr lang="en-GB" smtClean="0"/>
              <a:t>‹#›</a:t>
            </a:fld>
            <a:endParaRPr lang="en-GB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D32BAFC9-0046-A48D-DCAB-F08408194BD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427893" y="2576945"/>
            <a:ext cx="6383598" cy="2967644"/>
          </a:xfrm>
        </p:spPr>
        <p:txBody>
          <a:bodyPr/>
          <a:lstStyle>
            <a:lvl1pPr marL="0" indent="0">
              <a:buNone/>
              <a:defRPr sz="2400">
                <a:solidFill>
                  <a:srgbClr val="19083B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Add Content here</a:t>
            </a:r>
          </a:p>
        </p:txBody>
      </p:sp>
      <p:pic>
        <p:nvPicPr>
          <p:cNvPr id="14" name="Picture 13" descr="A black and orange text&#10;&#10;Description automatically generated">
            <a:extLst>
              <a:ext uri="{FF2B5EF4-FFF2-40B4-BE49-F238E27FC236}">
                <a16:creationId xmlns:a16="http://schemas.microsoft.com/office/drawing/2014/main" id="{142EB508-338C-6E7F-0B30-04675EBFFE5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1887" y="6125166"/>
            <a:ext cx="1388225" cy="393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5107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lue and white rectangle with clouds&#10;&#10;Description automatically generated">
            <a:extLst>
              <a:ext uri="{FF2B5EF4-FFF2-40B4-BE49-F238E27FC236}">
                <a16:creationId xmlns:a16="http://schemas.microsoft.com/office/drawing/2014/main" id="{78F022E2-8379-7983-8357-46A45938142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D76598-1B1A-7391-561D-9A0DE3F001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62644" y="905452"/>
            <a:ext cx="9793778" cy="1325563"/>
          </a:xfrm>
        </p:spPr>
        <p:txBody>
          <a:bodyPr/>
          <a:lstStyle>
            <a:lvl1pPr>
              <a:defRPr sz="6600" b="1">
                <a:solidFill>
                  <a:srgbClr val="19083B"/>
                </a:solidFill>
                <a:latin typeface="Congenial" panose="02000503040000020004" pitchFamily="2" charset="0"/>
              </a:defRPr>
            </a:lvl1pPr>
          </a:lstStyle>
          <a:p>
            <a:r>
              <a:rPr lang="en-US" dirty="0"/>
              <a:t>Title slide</a:t>
            </a:r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AC2138-C2FF-2E26-EB68-474A5D56A5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E9B71-A489-4F60-B00B-1C8D688AA8A2}" type="datetimeFigureOut">
              <a:rPr lang="en-GB" smtClean="0"/>
              <a:t>19/03/2024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FB8FEE-A0AF-8730-356C-7DE17A873D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7BECC6-BC1E-0519-1F2F-1FE08A5753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4D069-E595-401A-B618-C6C1F0B490F7}" type="slidenum">
              <a:rPr lang="en-GB" smtClean="0"/>
              <a:t>‹#›</a:t>
            </a:fld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A5EE1671-594A-4F6A-5D28-22AB43E01F5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062644" y="2474796"/>
            <a:ext cx="9793778" cy="3169545"/>
          </a:xfrm>
        </p:spPr>
        <p:txBody>
          <a:bodyPr/>
          <a:lstStyle>
            <a:lvl1pPr marL="0" indent="0">
              <a:buNone/>
              <a:defRPr sz="2400">
                <a:solidFill>
                  <a:srgbClr val="19083B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Add Content here</a:t>
            </a:r>
          </a:p>
        </p:txBody>
      </p:sp>
      <p:pic>
        <p:nvPicPr>
          <p:cNvPr id="9" name="Picture 8" descr="A black and orange text&#10;&#10;Description automatically generated">
            <a:extLst>
              <a:ext uri="{FF2B5EF4-FFF2-40B4-BE49-F238E27FC236}">
                <a16:creationId xmlns:a16="http://schemas.microsoft.com/office/drawing/2014/main" id="{B92EF478-0542-2B5B-838B-7F630640D64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1887" y="6125166"/>
            <a:ext cx="1388225" cy="393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5980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39D764A-C0EA-BE5C-D2C1-A345A0DE29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E9B71-A489-4F60-B00B-1C8D688AA8A2}" type="datetimeFigureOut">
              <a:rPr lang="en-GB" smtClean="0"/>
              <a:t>19/03/2024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E9B9E98-FC00-73AD-C0B3-5A3EBB07D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50CF7B-A84E-B54A-1643-EA967951E8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4D069-E595-401A-B618-C6C1F0B490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15952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E9C212-E20E-4F3B-AB9B-2939BEE97A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3F1FF2-36AD-57F7-DB46-E08DCCBEF7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BBAABF-EDA9-7566-AFC3-CF4A6B41DE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E1614F-E7FC-D89C-1095-DF93313DA4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E9B71-A489-4F60-B00B-1C8D688AA8A2}" type="datetimeFigureOut">
              <a:rPr lang="en-GB" smtClean="0"/>
              <a:t>19/03/2024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56D257-F61B-123B-83C5-D0D5A92B4C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3B5D72-5379-EFE6-1D9E-02C284716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4D069-E595-401A-B618-C6C1F0B490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05065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DA4040-8781-8D96-C116-BD10C46F58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F13DAD2-CD3B-1E59-AB32-ACF6FB10E5A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07F613-482A-00A5-35E2-AF1884D338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901AE5-5399-FB6F-1879-7D74FA5656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E9B71-A489-4F60-B00B-1C8D688AA8A2}" type="datetimeFigureOut">
              <a:rPr lang="en-GB" smtClean="0"/>
              <a:t>19/03/2024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0987ED-19EE-CA99-4DB2-11E19CD3F3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C99F7F-FA40-2698-60BC-9FBBB49189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4D069-E595-401A-B618-C6C1F0B490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03345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C11AFEE-2A42-A69D-978B-742FDEA842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A27AE8-6768-A874-853C-25F5D88152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A6AF67-3197-BB8A-3B29-1F9C185516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DE9B71-A489-4F60-B00B-1C8D688AA8A2}" type="datetimeFigureOut">
              <a:rPr lang="en-GB" smtClean="0"/>
              <a:t>19/03/2024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A59365-4A18-1D0D-DBC6-3ADE9EECEC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DD6AD6-9249-9788-BCA9-4C57E993D8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54D069-E595-401A-B618-C6C1F0B490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57754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python/python_reference.asp" TargetMode="External"/><Relationship Id="rId2" Type="http://schemas.openxmlformats.org/officeDocument/2006/relationships/hyperlink" Target="https://github.com/databayes/Python" TargetMode="External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learn.microsoft.com/en-us/fabric/data-engineering/how-to-use-notebook" TargetMode="External"/><Relationship Id="rId4" Type="http://schemas.openxmlformats.org/officeDocument/2006/relationships/hyperlink" Target="https://chat.openai.com/" TargetMode="Externa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image" Target="../media/image12.png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image" Target="../media/image24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eetup.com/devon-and-cornwall-power-bi-meetup-group/" TargetMode="External"/><Relationship Id="rId2" Type="http://schemas.openxmlformats.org/officeDocument/2006/relationships/hyperlink" Target="http://www.databayes.co.uk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484700-34CE-937A-3E61-92BFA8ACDB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1830648"/>
            <a:ext cx="9144000" cy="1522152"/>
          </a:xfrm>
        </p:spPr>
        <p:txBody>
          <a:bodyPr>
            <a:noAutofit/>
          </a:bodyPr>
          <a:lstStyle/>
          <a:p>
            <a:r>
              <a:rPr lang="en-GB" sz="4400" dirty="0"/>
              <a:t>Soaring Through Data: </a:t>
            </a:r>
            <a:br>
              <a:rPr lang="en-GB" sz="4400" dirty="0"/>
            </a:br>
            <a:r>
              <a:rPr lang="en-GB" sz="4400" dirty="0"/>
              <a:t>An Introduction to Python for Data Analysis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F442D2-27C0-AE2F-7D73-FBE4639235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GB" sz="3600" dirty="0"/>
              <a:t>Sue Bayes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035239D1-8497-1331-F068-4D17DF8AB4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20765" y="3524596"/>
            <a:ext cx="815449" cy="895005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481A9E6F-0454-4907-B171-15CCD558EE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44091" y="3524597"/>
            <a:ext cx="815448" cy="895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4793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E5D1B8-6CC6-9096-D932-FAE889D57F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991E25-29A8-F8AA-E008-DA722309F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Aim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497EF7-7618-37E4-12B0-BB57B50186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To know how to use Python, notebooks and Fabric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687793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5C5E84-A6C1-D741-62EA-91DC4E0A60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0407" y="822405"/>
            <a:ext cx="2391181" cy="1208029"/>
          </a:xfrm>
        </p:spPr>
        <p:txBody>
          <a:bodyPr/>
          <a:lstStyle/>
          <a:p>
            <a:r>
              <a:rPr lang="en-GB" dirty="0"/>
              <a:t>Q &amp; 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32643C-760C-F768-6F42-408AAB6B5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47981" y="3568585"/>
            <a:ext cx="3183360" cy="1093062"/>
          </a:xfrm>
        </p:spPr>
        <p:txBody>
          <a:bodyPr/>
          <a:lstStyle/>
          <a:p>
            <a:r>
              <a:rPr lang="en-GB" dirty="0"/>
              <a:t>Feedback</a:t>
            </a:r>
          </a:p>
          <a:p>
            <a:r>
              <a:rPr lang="en-GB" b="0" i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https://sqlb.it/?10904</a:t>
            </a:r>
            <a:endParaRPr lang="en-GB" dirty="0"/>
          </a:p>
          <a:p>
            <a:endParaRPr lang="en-GB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F1FE7710-4833-E09B-56E8-FAB2106A33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248" y="3115164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02641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50F72B-E41F-1927-F97F-6E4F1A7D1F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Resources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BF19FA-72FD-AD29-27D3-51E4379824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r>
              <a:rPr lang="en-GB" dirty="0">
                <a:hlinkClick r:id="rId2"/>
              </a:rPr>
              <a:t>https://github.com/databayes/Python</a:t>
            </a:r>
            <a:endParaRPr lang="en-GB" dirty="0"/>
          </a:p>
          <a:p>
            <a:endParaRPr lang="en-GB" dirty="0"/>
          </a:p>
          <a:p>
            <a:r>
              <a:rPr lang="en-GB" dirty="0">
                <a:hlinkClick r:id="rId3"/>
              </a:rPr>
              <a:t>https://www.w3schools.com/python/python_reference.asp</a:t>
            </a:r>
            <a:endParaRPr lang="en-GB" dirty="0"/>
          </a:p>
          <a:p>
            <a:endParaRPr lang="en-GB" dirty="0"/>
          </a:p>
          <a:p>
            <a:r>
              <a:rPr lang="en-GB" dirty="0">
                <a:hlinkClick r:id="rId4"/>
              </a:rPr>
              <a:t>https://chat.openai.com/</a:t>
            </a:r>
            <a:endParaRPr lang="en-GB" dirty="0"/>
          </a:p>
          <a:p>
            <a:endParaRPr lang="en-GB" dirty="0"/>
          </a:p>
          <a:p>
            <a:r>
              <a:rPr lang="en-GB" dirty="0">
                <a:hlinkClick r:id="rId5"/>
              </a:rPr>
              <a:t>https://learn.microsoft.com/en-us/fabric/data-engineering/how-to-use-notebook</a:t>
            </a:r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035877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artoon of a person wearing goggles&#10;&#10;Description automatically generated">
            <a:extLst>
              <a:ext uri="{FF2B5EF4-FFF2-40B4-BE49-F238E27FC236}">
                <a16:creationId xmlns:a16="http://schemas.microsoft.com/office/drawing/2014/main" id="{BCE7BBD7-4C88-9E7D-4FD7-5844C6745C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8658" y="2588039"/>
            <a:ext cx="2409910" cy="1054336"/>
          </a:xfrm>
          <a:prstGeom prst="rect">
            <a:avLst/>
          </a:prstGeom>
        </p:spPr>
      </p:pic>
      <p:pic>
        <p:nvPicPr>
          <p:cNvPr id="5" name="Picture 4" descr="A cartoon of a pilot waving&#10;&#10;Description automatically generated">
            <a:extLst>
              <a:ext uri="{FF2B5EF4-FFF2-40B4-BE49-F238E27FC236}">
                <a16:creationId xmlns:a16="http://schemas.microsoft.com/office/drawing/2014/main" id="{A3C84184-1F75-EEE8-C0CA-2089B646D2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335" y="4286774"/>
            <a:ext cx="1785293" cy="2470251"/>
          </a:xfrm>
          <a:prstGeom prst="rect">
            <a:avLst/>
          </a:prstGeom>
        </p:spPr>
      </p:pic>
      <p:pic>
        <p:nvPicPr>
          <p:cNvPr id="7" name="Picture 6" descr="A cartoon of a person wearing a shirt&#10;&#10;Description automatically generated">
            <a:extLst>
              <a:ext uri="{FF2B5EF4-FFF2-40B4-BE49-F238E27FC236}">
                <a16:creationId xmlns:a16="http://schemas.microsoft.com/office/drawing/2014/main" id="{086311C7-7461-0C9A-0771-3E64887BD8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1134" y="4186106"/>
            <a:ext cx="1054848" cy="2561773"/>
          </a:xfrm>
          <a:prstGeom prst="rect">
            <a:avLst/>
          </a:prstGeom>
        </p:spPr>
      </p:pic>
      <p:pic>
        <p:nvPicPr>
          <p:cNvPr id="9" name="Picture 8" descr="A cartoon of a person holding a red object&#10;&#10;Description automatically generated">
            <a:extLst>
              <a:ext uri="{FF2B5EF4-FFF2-40B4-BE49-F238E27FC236}">
                <a16:creationId xmlns:a16="http://schemas.microsoft.com/office/drawing/2014/main" id="{2BFBBF1D-9EBA-746B-8669-4E59048E29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8522" y="3778985"/>
            <a:ext cx="1770727" cy="2978040"/>
          </a:xfrm>
          <a:prstGeom prst="rect">
            <a:avLst/>
          </a:prstGeom>
        </p:spPr>
      </p:pic>
      <p:pic>
        <p:nvPicPr>
          <p:cNvPr id="11" name="Picture 10" descr="A cartoon of a person&#10;&#10;Description automatically generated">
            <a:extLst>
              <a:ext uri="{FF2B5EF4-FFF2-40B4-BE49-F238E27FC236}">
                <a16:creationId xmlns:a16="http://schemas.microsoft.com/office/drawing/2014/main" id="{90037D93-FBC5-A77D-65D2-CFB67E68C10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1790" y="3933938"/>
            <a:ext cx="1231099" cy="2813941"/>
          </a:xfrm>
          <a:prstGeom prst="rect">
            <a:avLst/>
          </a:prstGeom>
        </p:spPr>
      </p:pic>
      <p:pic>
        <p:nvPicPr>
          <p:cNvPr id="13" name="Picture 12" descr="A cartoon of a person with a parachute&#10;&#10;Description automatically generated">
            <a:extLst>
              <a:ext uri="{FF2B5EF4-FFF2-40B4-BE49-F238E27FC236}">
                <a16:creationId xmlns:a16="http://schemas.microsoft.com/office/drawing/2014/main" id="{D419938A-E070-1EA6-A852-58F31C888E1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7614" y="157577"/>
            <a:ext cx="2317105" cy="2510197"/>
          </a:xfrm>
          <a:prstGeom prst="rect">
            <a:avLst/>
          </a:prstGeom>
        </p:spPr>
      </p:pic>
      <p:pic>
        <p:nvPicPr>
          <p:cNvPr id="15" name="Picture 14" descr="A cartoon of a person in a wheelchair&#10;&#10;Description automatically generated">
            <a:extLst>
              <a:ext uri="{FF2B5EF4-FFF2-40B4-BE49-F238E27FC236}">
                <a16:creationId xmlns:a16="http://schemas.microsoft.com/office/drawing/2014/main" id="{58F9E390-FA91-4246-C6D2-3AFF8615B51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276" y="4536949"/>
            <a:ext cx="1880815" cy="2103820"/>
          </a:xfrm>
          <a:prstGeom prst="rect">
            <a:avLst/>
          </a:prstGeom>
        </p:spPr>
      </p:pic>
      <p:pic>
        <p:nvPicPr>
          <p:cNvPr id="17" name="Picture 16" descr="A cartoon character in a hot air balloon&#10;&#10;Description automatically generated">
            <a:extLst>
              <a:ext uri="{FF2B5EF4-FFF2-40B4-BE49-F238E27FC236}">
                <a16:creationId xmlns:a16="http://schemas.microsoft.com/office/drawing/2014/main" id="{E99B1415-B96D-8ADA-2B36-1ED0BFECB6F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7925" y="231744"/>
            <a:ext cx="1827004" cy="3197256"/>
          </a:xfrm>
          <a:prstGeom prst="rect">
            <a:avLst/>
          </a:prstGeom>
        </p:spPr>
      </p:pic>
      <p:pic>
        <p:nvPicPr>
          <p:cNvPr id="19" name="Picture 18" descr="A red and white helicopter&#10;&#10;Description automatically generated">
            <a:extLst>
              <a:ext uri="{FF2B5EF4-FFF2-40B4-BE49-F238E27FC236}">
                <a16:creationId xmlns:a16="http://schemas.microsoft.com/office/drawing/2014/main" id="{0333A9ED-0FDF-E98E-4360-C5DE62B1B88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742" y="3354349"/>
            <a:ext cx="3252663" cy="1240565"/>
          </a:xfrm>
          <a:prstGeom prst="rect">
            <a:avLst/>
          </a:prstGeom>
        </p:spPr>
      </p:pic>
      <p:pic>
        <p:nvPicPr>
          <p:cNvPr id="21" name="Picture 20" descr="A blue and white object with a black background&#10;&#10;Description automatically generated">
            <a:extLst>
              <a:ext uri="{FF2B5EF4-FFF2-40B4-BE49-F238E27FC236}">
                <a16:creationId xmlns:a16="http://schemas.microsoft.com/office/drawing/2014/main" id="{57615AC6-80A8-2E29-FB20-E20662F188A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911" y="2299403"/>
            <a:ext cx="3252662" cy="924052"/>
          </a:xfrm>
          <a:prstGeom prst="rect">
            <a:avLst/>
          </a:prstGeom>
        </p:spPr>
      </p:pic>
      <p:pic>
        <p:nvPicPr>
          <p:cNvPr id="23" name="Picture 22" descr="A cartoon of a small green and yellow vehicle&#10;&#10;Description automatically generated">
            <a:extLst>
              <a:ext uri="{FF2B5EF4-FFF2-40B4-BE49-F238E27FC236}">
                <a16:creationId xmlns:a16="http://schemas.microsoft.com/office/drawing/2014/main" id="{E3A36A70-B36A-2AAE-53F0-3F505716450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111" y="1269141"/>
            <a:ext cx="3153551" cy="919786"/>
          </a:xfrm>
          <a:prstGeom prst="rect">
            <a:avLst/>
          </a:prstGeom>
        </p:spPr>
      </p:pic>
      <p:pic>
        <p:nvPicPr>
          <p:cNvPr id="25" name="Picture 24" descr="A black and orange text&#10;&#10;Description automatically generated">
            <a:extLst>
              <a:ext uri="{FF2B5EF4-FFF2-40B4-BE49-F238E27FC236}">
                <a16:creationId xmlns:a16="http://schemas.microsoft.com/office/drawing/2014/main" id="{CDE5CDF6-B018-F4E9-FEBD-BC73BC265F1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515" y="347182"/>
            <a:ext cx="2850000" cy="806901"/>
          </a:xfrm>
          <a:prstGeom prst="rect">
            <a:avLst/>
          </a:prstGeom>
        </p:spPr>
      </p:pic>
      <p:pic>
        <p:nvPicPr>
          <p:cNvPr id="27" name="Picture 26" descr="A cartoon of a person wearing goggles&#10;&#10;Description automatically generated">
            <a:extLst>
              <a:ext uri="{FF2B5EF4-FFF2-40B4-BE49-F238E27FC236}">
                <a16:creationId xmlns:a16="http://schemas.microsoft.com/office/drawing/2014/main" id="{0258EEE8-A501-5F7B-572A-17A5A3759FD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5936" y="4420692"/>
            <a:ext cx="1387198" cy="2336334"/>
          </a:xfrm>
          <a:prstGeom prst="rect">
            <a:avLst/>
          </a:prstGeom>
        </p:spPr>
      </p:pic>
      <p:pic>
        <p:nvPicPr>
          <p:cNvPr id="29" name="Picture 28" descr="A cartoon of a person in a suit and goggles holding a swing glider&#10;&#10;Description automatically generated">
            <a:extLst>
              <a:ext uri="{FF2B5EF4-FFF2-40B4-BE49-F238E27FC236}">
                <a16:creationId xmlns:a16="http://schemas.microsoft.com/office/drawing/2014/main" id="{73611094-9D82-28A7-C257-F5272E982BA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2422" y="157577"/>
            <a:ext cx="4032385" cy="2016193"/>
          </a:xfrm>
          <a:prstGeom prst="rect">
            <a:avLst/>
          </a:prstGeom>
        </p:spPr>
      </p:pic>
      <p:pic>
        <p:nvPicPr>
          <p:cNvPr id="31" name="Picture 30" descr="A cartoon of a blimp&#10;&#10;Description automatically generated">
            <a:extLst>
              <a:ext uri="{FF2B5EF4-FFF2-40B4-BE49-F238E27FC236}">
                <a16:creationId xmlns:a16="http://schemas.microsoft.com/office/drawing/2014/main" id="{FE796A1C-8E3C-ED70-7E00-ABCA95BEF05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2869" y="2332597"/>
            <a:ext cx="2702032" cy="1640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0500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EC89F2-A86F-D072-3872-05B293AE2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2513" y="755824"/>
            <a:ext cx="7481364" cy="579918"/>
          </a:xfrm>
        </p:spPr>
        <p:txBody>
          <a:bodyPr>
            <a:normAutofit fontScale="90000"/>
          </a:bodyPr>
          <a:lstStyle/>
          <a:p>
            <a:r>
              <a:rPr lang="en-GB" dirty="0"/>
              <a:t>Sue Bayes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6B1DE98-CADA-DB11-E909-56F3BCFB323F}"/>
              </a:ext>
            </a:extLst>
          </p:cNvPr>
          <p:cNvSpPr txBox="1">
            <a:spLocks/>
          </p:cNvSpPr>
          <p:nvPr/>
        </p:nvSpPr>
        <p:spPr>
          <a:xfrm>
            <a:off x="3132513" y="1806949"/>
            <a:ext cx="8328212" cy="29393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457200" indent="-4572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19083B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200" dirty="0"/>
              <a:t>Power BI developer</a:t>
            </a:r>
          </a:p>
          <a:p>
            <a:r>
              <a:rPr lang="en-GB" sz="2200" dirty="0"/>
              <a:t>Own business</a:t>
            </a:r>
          </a:p>
          <a:p>
            <a:r>
              <a:rPr lang="en-GB" sz="2200" dirty="0"/>
              <a:t>Data everything</a:t>
            </a:r>
          </a:p>
          <a:p>
            <a:endParaRPr lang="en-GB" sz="2200" dirty="0"/>
          </a:p>
          <a:p>
            <a:r>
              <a:rPr lang="en-GB" sz="2000" dirty="0">
                <a:solidFill>
                  <a:schemeClr val="tx1">
                    <a:alpha val="8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www.databayes.co.uk</a:t>
            </a:r>
            <a:endParaRPr lang="en-GB" sz="2000" dirty="0">
              <a:solidFill>
                <a:schemeClr val="tx1">
                  <a:alpha val="80000"/>
                </a:schemeClr>
              </a:solidFill>
            </a:endParaRPr>
          </a:p>
          <a:p>
            <a:r>
              <a:rPr lang="en-GB" sz="2000" dirty="0">
                <a:solidFill>
                  <a:schemeClr val="tx1">
                    <a:alpha val="8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https://www.meetup.com/devon-and-cornwall-power-bi-meetup-group/</a:t>
            </a:r>
            <a:endParaRPr lang="en-GB" sz="2000" dirty="0">
              <a:solidFill>
                <a:schemeClr val="tx1">
                  <a:alpha val="80000"/>
                </a:schemeClr>
              </a:solidFill>
            </a:endParaRPr>
          </a:p>
          <a:p>
            <a:r>
              <a:rPr lang="en-GB" sz="2000" dirty="0">
                <a:solidFill>
                  <a:schemeClr val="tx1">
                    <a:alpha val="80000"/>
                  </a:schemeClr>
                </a:solidFill>
              </a:rPr>
              <a:t>Microsoft Data Platform MVP</a:t>
            </a:r>
          </a:p>
          <a:p>
            <a:endParaRPr lang="en-GB" sz="2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B4E830-996F-6A01-4528-99950B0077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0858" y="755824"/>
            <a:ext cx="1964818" cy="1957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957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56E41B-58AB-836B-771A-702463FA2C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Aim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19A1CE-4842-2E3D-CF4B-D6E0334ED0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To know how to use Python</a:t>
            </a:r>
          </a:p>
          <a:p>
            <a:r>
              <a:rPr lang="en-GB" dirty="0"/>
              <a:t>	with notebooks </a:t>
            </a:r>
          </a:p>
          <a:p>
            <a:r>
              <a:rPr lang="en-GB" dirty="0"/>
              <a:t>		in Fabric</a:t>
            </a:r>
          </a:p>
          <a:p>
            <a:endParaRPr lang="en-GB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DA17C38-FD63-8735-16A7-E0BE5A09CD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2944" y="1900931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6740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309FCE-AD2C-D750-01A7-6573539F40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6896" y="1197032"/>
            <a:ext cx="3845859" cy="349210"/>
          </a:xfrm>
        </p:spPr>
        <p:txBody>
          <a:bodyPr>
            <a:noAutofit/>
          </a:bodyPr>
          <a:lstStyle/>
          <a:p>
            <a:r>
              <a:rPr lang="en-GB" sz="4800" dirty="0"/>
              <a:t>Flight Plan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1AF83A-C0DD-CE77-DF8B-7D5DC7DBBE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47981" y="2169459"/>
            <a:ext cx="8037830" cy="3810000"/>
          </a:xfrm>
        </p:spPr>
        <p:txBody>
          <a:bodyPr>
            <a:normAutofit/>
          </a:bodyPr>
          <a:lstStyle/>
          <a:p>
            <a:r>
              <a:rPr lang="en-GB" sz="2400" b="0" i="0" dirty="0">
                <a:effectLst/>
                <a:latin typeface="Graphik Meetup"/>
              </a:rPr>
              <a:t>Introduction</a:t>
            </a:r>
          </a:p>
          <a:p>
            <a:pPr lvl="1"/>
            <a:r>
              <a:rPr lang="en-GB" dirty="0">
                <a:solidFill>
                  <a:srgbClr val="19083B"/>
                </a:solidFill>
                <a:latin typeface="Graphik Meetup"/>
              </a:rPr>
              <a:t>Python basics</a:t>
            </a:r>
          </a:p>
          <a:p>
            <a:pPr lvl="1"/>
            <a:r>
              <a:rPr lang="en-GB" dirty="0">
                <a:solidFill>
                  <a:srgbClr val="19083B"/>
                </a:solidFill>
                <a:latin typeface="Graphik Meetup"/>
              </a:rPr>
              <a:t>Libraries – NumPy &amp; Pandas</a:t>
            </a:r>
          </a:p>
          <a:p>
            <a:r>
              <a:rPr lang="en-GB" sz="2400" b="0" i="0" dirty="0">
                <a:effectLst/>
                <a:latin typeface="Graphik Meetup"/>
              </a:rPr>
              <a:t>Data cleaning examples</a:t>
            </a:r>
          </a:p>
          <a:p>
            <a:r>
              <a:rPr lang="en-GB" dirty="0">
                <a:latin typeface="Graphik Meetup"/>
              </a:rPr>
              <a:t>Visualisation</a:t>
            </a:r>
          </a:p>
          <a:p>
            <a:pPr lvl="1"/>
            <a:r>
              <a:rPr lang="en-GB" dirty="0">
                <a:solidFill>
                  <a:srgbClr val="19083B"/>
                </a:solidFill>
                <a:latin typeface="Graphik Meetup"/>
              </a:rPr>
              <a:t>Libraries – Matplotlib &amp; Seaborn</a:t>
            </a:r>
          </a:p>
          <a:p>
            <a:r>
              <a:rPr lang="en-GB" sz="2800" dirty="0">
                <a:solidFill>
                  <a:srgbClr val="F3840E"/>
                </a:solidFill>
                <a:latin typeface="Graphik Meetup"/>
              </a:rPr>
              <a:t>Break</a:t>
            </a:r>
          </a:p>
          <a:p>
            <a:r>
              <a:rPr lang="en-GB" sz="2400" dirty="0">
                <a:latin typeface="Graphik Meetup"/>
              </a:rPr>
              <a:t>Data Wrangler</a:t>
            </a:r>
          </a:p>
          <a:p>
            <a:r>
              <a:rPr lang="en-GB" sz="2400" dirty="0">
                <a:latin typeface="Graphik Meetup"/>
              </a:rPr>
              <a:t>Case Study &amp; ChatGPT</a:t>
            </a:r>
          </a:p>
        </p:txBody>
      </p:sp>
    </p:spTree>
    <p:extLst>
      <p:ext uri="{BB962C8B-B14F-4D97-AF65-F5344CB8AC3E}">
        <p14:creationId xmlns:p14="http://schemas.microsoft.com/office/powerpoint/2010/main" val="1406019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5193F-10A6-9EA7-8037-5159FCBDC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Python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7BCFC9-BB5B-7256-4879-518565E0980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70709" y="2410690"/>
            <a:ext cx="7121644" cy="3184381"/>
          </a:xfrm>
        </p:spPr>
        <p:txBody>
          <a:bodyPr>
            <a:normAutofit fontScale="77500" lnSpcReduction="20000"/>
          </a:bodyPr>
          <a:lstStyle/>
          <a:p>
            <a:r>
              <a:rPr lang="en-GB" sz="2800" b="0" i="0" dirty="0">
                <a:effectLst/>
                <a:latin typeface="Söhne"/>
              </a:rPr>
              <a:t>Python is a versatile tool for solving a wide range of problems, from creating websites and apps to analysing data and making predictions with artificial intelligence. </a:t>
            </a:r>
          </a:p>
          <a:p>
            <a:endParaRPr lang="en-GB" sz="2800" dirty="0">
              <a:latin typeface="Söhne"/>
            </a:endParaRPr>
          </a:p>
          <a:p>
            <a:r>
              <a:rPr lang="en-GB" sz="2800" dirty="0">
                <a:latin typeface="Söhne"/>
              </a:rPr>
              <a:t>Libraries are central to this ability</a:t>
            </a:r>
          </a:p>
          <a:p>
            <a:endParaRPr lang="en-GB" sz="2800" dirty="0"/>
          </a:p>
          <a:p>
            <a:r>
              <a:rPr lang="en-GB" sz="2800" b="0" i="0" dirty="0">
                <a:effectLst/>
                <a:latin typeface="Söhne"/>
              </a:rPr>
              <a:t>It's easy to learn and use, making it popular for everything from automating small tasks on your computer to powering complex technologies behind the scenes.</a:t>
            </a:r>
          </a:p>
          <a:p>
            <a:endParaRPr lang="en-GB" dirty="0"/>
          </a:p>
          <a:p>
            <a:endParaRPr lang="en-GB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16EF040B-1AA4-58E8-5A9D-6D81B26BBE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47433" y="630840"/>
            <a:ext cx="1486968" cy="1632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7193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EA60EC-5B73-0993-7CF4-1D3ADF2FE3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6C7122-C263-3E5F-D3F8-CFDE6A680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Demo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AE3791-0499-56C9-604A-5EBFB9FFDA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06898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30BB04-A647-CCC2-717E-F027BF5D99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EBC9D-2060-67D4-616F-07AB5955DB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6896" y="1197032"/>
            <a:ext cx="3845859" cy="349210"/>
          </a:xfrm>
        </p:spPr>
        <p:txBody>
          <a:bodyPr>
            <a:noAutofit/>
          </a:bodyPr>
          <a:lstStyle/>
          <a:p>
            <a:r>
              <a:rPr lang="en-GB" sz="4800" dirty="0"/>
              <a:t>Flight Plan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BFC946-28B1-D2A8-ED21-42776B7341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47981" y="2169459"/>
            <a:ext cx="8037830" cy="3810000"/>
          </a:xfrm>
        </p:spPr>
        <p:txBody>
          <a:bodyPr>
            <a:normAutofit/>
          </a:bodyPr>
          <a:lstStyle/>
          <a:p>
            <a:r>
              <a:rPr lang="en-GB" sz="2400" b="0" i="0" dirty="0">
                <a:effectLst/>
                <a:latin typeface="Graphik Meetup"/>
              </a:rPr>
              <a:t>Introduction</a:t>
            </a:r>
          </a:p>
          <a:p>
            <a:pPr lvl="1"/>
            <a:r>
              <a:rPr lang="en-GB" dirty="0">
                <a:solidFill>
                  <a:srgbClr val="19083B"/>
                </a:solidFill>
                <a:latin typeface="Graphik Meetup"/>
              </a:rPr>
              <a:t>Python basics</a:t>
            </a:r>
          </a:p>
          <a:p>
            <a:pPr lvl="1"/>
            <a:r>
              <a:rPr lang="en-GB" dirty="0">
                <a:solidFill>
                  <a:srgbClr val="19083B"/>
                </a:solidFill>
                <a:latin typeface="Graphik Meetup"/>
              </a:rPr>
              <a:t>Libraries – NumPy &amp; Pandas</a:t>
            </a:r>
          </a:p>
          <a:p>
            <a:r>
              <a:rPr lang="en-GB" sz="2400" b="0" i="0" dirty="0">
                <a:effectLst/>
                <a:latin typeface="Graphik Meetup"/>
              </a:rPr>
              <a:t>Data cleaning examples</a:t>
            </a:r>
          </a:p>
          <a:p>
            <a:r>
              <a:rPr lang="en-GB" dirty="0">
                <a:latin typeface="Graphik Meetup"/>
              </a:rPr>
              <a:t>Visualisation</a:t>
            </a:r>
          </a:p>
          <a:p>
            <a:pPr lvl="1"/>
            <a:r>
              <a:rPr lang="en-GB" dirty="0">
                <a:solidFill>
                  <a:srgbClr val="19083B"/>
                </a:solidFill>
                <a:latin typeface="Graphik Meetup"/>
              </a:rPr>
              <a:t>Libraries – Matplotlib &amp; Seaborn</a:t>
            </a:r>
          </a:p>
          <a:p>
            <a:r>
              <a:rPr lang="en-GB" sz="2800" dirty="0">
                <a:solidFill>
                  <a:srgbClr val="F3840E"/>
                </a:solidFill>
                <a:latin typeface="Graphik Meetup"/>
              </a:rPr>
              <a:t>Break</a:t>
            </a:r>
          </a:p>
          <a:p>
            <a:r>
              <a:rPr lang="en-GB" sz="2400" dirty="0">
                <a:latin typeface="Graphik Meetup"/>
              </a:rPr>
              <a:t>Data Wrangler</a:t>
            </a:r>
          </a:p>
          <a:p>
            <a:r>
              <a:rPr lang="en-GB" sz="2400" dirty="0">
                <a:latin typeface="Graphik Meetup"/>
              </a:rPr>
              <a:t>Case Study &amp; ChatGPT</a:t>
            </a:r>
          </a:p>
        </p:txBody>
      </p:sp>
    </p:spTree>
    <p:extLst>
      <p:ext uri="{BB962C8B-B14F-4D97-AF65-F5344CB8AC3E}">
        <p14:creationId xmlns:p14="http://schemas.microsoft.com/office/powerpoint/2010/main" val="1993132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03048E-2978-F4BC-6AC9-07E32ECFE0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BE067-6BB0-D96A-CE6D-EDA097E5B8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Demo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E886F6-378A-1CCF-CEE6-8A71AC5990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08476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E98B04-EC16-680C-208C-CE290E86FA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D4A9B-F08A-C1E5-3E72-9F9F7E3816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6896" y="1197032"/>
            <a:ext cx="3845859" cy="349210"/>
          </a:xfrm>
        </p:spPr>
        <p:txBody>
          <a:bodyPr>
            <a:noAutofit/>
          </a:bodyPr>
          <a:lstStyle/>
          <a:p>
            <a:r>
              <a:rPr lang="en-GB" sz="4800" dirty="0"/>
              <a:t>Flight Plan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3C50B6-2BEF-198B-A1D1-6D7ABA477A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47981" y="2169459"/>
            <a:ext cx="8037830" cy="3810000"/>
          </a:xfrm>
        </p:spPr>
        <p:txBody>
          <a:bodyPr>
            <a:normAutofit/>
          </a:bodyPr>
          <a:lstStyle/>
          <a:p>
            <a:r>
              <a:rPr lang="en-GB" sz="2400" b="0" i="0" dirty="0">
                <a:effectLst/>
                <a:latin typeface="Graphik Meetup"/>
              </a:rPr>
              <a:t>Introduction</a:t>
            </a:r>
          </a:p>
          <a:p>
            <a:pPr lvl="1"/>
            <a:r>
              <a:rPr lang="en-GB" dirty="0">
                <a:solidFill>
                  <a:srgbClr val="19083B"/>
                </a:solidFill>
                <a:latin typeface="Graphik Meetup"/>
              </a:rPr>
              <a:t>Python basics</a:t>
            </a:r>
          </a:p>
          <a:p>
            <a:pPr lvl="1"/>
            <a:r>
              <a:rPr lang="en-GB" dirty="0">
                <a:solidFill>
                  <a:srgbClr val="19083B"/>
                </a:solidFill>
                <a:latin typeface="Graphik Meetup"/>
              </a:rPr>
              <a:t>Libraries – NumPy &amp; Pandas</a:t>
            </a:r>
          </a:p>
          <a:p>
            <a:r>
              <a:rPr lang="en-GB" sz="2400" b="0" i="0" dirty="0">
                <a:effectLst/>
                <a:latin typeface="Graphik Meetup"/>
              </a:rPr>
              <a:t>Data cleaning examples</a:t>
            </a:r>
          </a:p>
          <a:p>
            <a:r>
              <a:rPr lang="en-GB" dirty="0">
                <a:latin typeface="Graphik Meetup"/>
              </a:rPr>
              <a:t>Visualisation</a:t>
            </a:r>
          </a:p>
          <a:p>
            <a:pPr lvl="1"/>
            <a:r>
              <a:rPr lang="en-GB" dirty="0">
                <a:solidFill>
                  <a:srgbClr val="19083B"/>
                </a:solidFill>
                <a:latin typeface="Graphik Meetup"/>
              </a:rPr>
              <a:t>Libraries – Matplotlib &amp; Seaborn</a:t>
            </a:r>
          </a:p>
          <a:p>
            <a:r>
              <a:rPr lang="en-GB" sz="2400" dirty="0">
                <a:latin typeface="Graphik Meetup"/>
              </a:rPr>
              <a:t>Data Wrangler</a:t>
            </a:r>
          </a:p>
          <a:p>
            <a:r>
              <a:rPr lang="en-GB" sz="2400" dirty="0">
                <a:latin typeface="Graphik Meetup"/>
              </a:rPr>
              <a:t>Case Study &amp; ChatGPT</a:t>
            </a:r>
          </a:p>
          <a:p>
            <a:r>
              <a:rPr lang="en-GB" dirty="0">
                <a:solidFill>
                  <a:srgbClr val="F3840E"/>
                </a:solidFill>
                <a:latin typeface="Graphik Meetup"/>
              </a:rPr>
              <a:t>Questions?</a:t>
            </a:r>
          </a:p>
          <a:p>
            <a:endParaRPr lang="en-GB" sz="2400" dirty="0">
              <a:latin typeface="Graphik Meetup"/>
            </a:endParaRPr>
          </a:p>
        </p:txBody>
      </p:sp>
    </p:spTree>
    <p:extLst>
      <p:ext uri="{BB962C8B-B14F-4D97-AF65-F5344CB8AC3E}">
        <p14:creationId xmlns:p14="http://schemas.microsoft.com/office/powerpoint/2010/main" val="2599529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7E020CBCEE2754DB8463394CF875B07" ma:contentTypeVersion="16" ma:contentTypeDescription="Create a new document." ma:contentTypeScope="" ma:versionID="8160ca43cd86bd80dbf996c57b622de0">
  <xsd:schema xmlns:xsd="http://www.w3.org/2001/XMLSchema" xmlns:xs="http://www.w3.org/2001/XMLSchema" xmlns:p="http://schemas.microsoft.com/office/2006/metadata/properties" xmlns:ns2="93c63a9a-7319-4a40-b57a-7fb0d0539789" xmlns:ns3="46328592-a32e-4cb7-b762-6de0c8e0a002" targetNamespace="http://schemas.microsoft.com/office/2006/metadata/properties" ma:root="true" ma:fieldsID="afb05300bcc47aa686644edac15b98f6" ns2:_="" ns3:_="">
    <xsd:import namespace="93c63a9a-7319-4a40-b57a-7fb0d0539789"/>
    <xsd:import namespace="46328592-a32e-4cb7-b762-6de0c8e0a00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SearchProperties" minOccurs="0"/>
                <xsd:element ref="ns2:MediaServiceObjectDetectorVersion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DateTaken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3c63a9a-7319-4a40-b57a-7fb0d053978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2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14" nillable="true" ma:taxonomy="true" ma:internalName="lcf76f155ced4ddcb4097134ff3c332f" ma:taxonomyFieldName="MediaServiceImageTags" ma:displayName="Image Tags" ma:readOnly="false" ma:fieldId="{5cf76f15-5ced-4ddc-b409-7134ff3c332f}" ma:taxonomyMulti="true" ma:sspId="7a2f9cdb-8cb8-41c7-8acf-d6b2631115a9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16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7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2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21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6328592-a32e-4cb7-b762-6de0c8e0a002" elementFormDefault="qualified">
    <xsd:import namespace="http://schemas.microsoft.com/office/2006/documentManagement/types"/>
    <xsd:import namespace="http://schemas.microsoft.com/office/infopath/2007/PartnerControls"/>
    <xsd:element name="TaxCatchAll" ma:index="15" nillable="true" ma:displayName="Taxonomy Catch All Column" ma:hidden="true" ma:list="{2e18f7ea-7b41-4555-a6ab-c0ff4a602f41}" ma:internalName="TaxCatchAll" ma:showField="CatchAllData" ma:web="46328592-a32e-4cb7-b762-6de0c8e0a00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2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46328592-a32e-4cb7-b762-6de0c8e0a002" xsi:nil="true"/>
    <lcf76f155ced4ddcb4097134ff3c332f xmlns="93c63a9a-7319-4a40-b57a-7fb0d0539789">
      <Terms xmlns="http://schemas.microsoft.com/office/infopath/2007/PartnerControls"/>
    </lcf76f155ced4ddcb4097134ff3c332f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4A37C26-6894-4FAF-B173-5DADFE14765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3c63a9a-7319-4a40-b57a-7fb0d0539789"/>
    <ds:schemaRef ds:uri="46328592-a32e-4cb7-b762-6de0c8e0a00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9D06969-232C-4B45-A023-22C785139D66}">
  <ds:schemaRefs>
    <ds:schemaRef ds:uri="http://purl.org/dc/dcmitype/"/>
    <ds:schemaRef ds:uri="http://schemas.microsoft.com/office/2006/documentManagement/types"/>
    <ds:schemaRef ds:uri="93c63a9a-7319-4a40-b57a-7fb0d0539789"/>
    <ds:schemaRef ds:uri="http://purl.org/dc/elements/1.1/"/>
    <ds:schemaRef ds:uri="http://www.w3.org/XML/1998/namespace"/>
    <ds:schemaRef ds:uri="http://schemas.microsoft.com/office/infopath/2007/PartnerControls"/>
    <ds:schemaRef ds:uri="http://purl.org/dc/terms/"/>
    <ds:schemaRef ds:uri="http://schemas.openxmlformats.org/package/2006/metadata/core-properties"/>
    <ds:schemaRef ds:uri="46328592-a32e-4cb7-b762-6de0c8e0a002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19100325-5E82-423C-9840-FAF71CE7122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543</TotalTime>
  <Words>318</Words>
  <Application>Microsoft Office PowerPoint</Application>
  <PresentationFormat>Widescreen</PresentationFormat>
  <Paragraphs>80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Aptos</vt:lpstr>
      <vt:lpstr>Arial</vt:lpstr>
      <vt:lpstr>Calibri</vt:lpstr>
      <vt:lpstr>Calibri Light</vt:lpstr>
      <vt:lpstr>Congenial</vt:lpstr>
      <vt:lpstr>Graphik Meetup</vt:lpstr>
      <vt:lpstr>Söhne</vt:lpstr>
      <vt:lpstr>Office Theme</vt:lpstr>
      <vt:lpstr>Soaring Through Data:  An Introduction to Python for Data Analysis</vt:lpstr>
      <vt:lpstr>Sue Bayes</vt:lpstr>
      <vt:lpstr>Aim</vt:lpstr>
      <vt:lpstr>Flight Plan</vt:lpstr>
      <vt:lpstr>Python</vt:lpstr>
      <vt:lpstr>Demo</vt:lpstr>
      <vt:lpstr>Flight Plan</vt:lpstr>
      <vt:lpstr>Demo</vt:lpstr>
      <vt:lpstr>Flight Plan</vt:lpstr>
      <vt:lpstr>Aim</vt:lpstr>
      <vt:lpstr>Q &amp; A</vt:lpstr>
      <vt:lpstr>Resources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Annabel Hemingbrough</dc:creator>
  <cp:lastModifiedBy>Sue Bayes</cp:lastModifiedBy>
  <cp:revision>7</cp:revision>
  <dcterms:created xsi:type="dcterms:W3CDTF">2023-09-13T08:13:44Z</dcterms:created>
  <dcterms:modified xsi:type="dcterms:W3CDTF">2024-03-19T22:36:35Z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lassificationContentMarkingHeaderLocations">
    <vt:lpwstr>Office Theme:8</vt:lpwstr>
  </property>
  <property fmtid="{D5CDD505-2E9C-101B-9397-08002B2CF9AE}" pid="3" name="ClassificationContentMarkingHeaderText">
    <vt:lpwstr>Internal Purple Frog Systems document</vt:lpwstr>
  </property>
  <property fmtid="{D5CDD505-2E9C-101B-9397-08002B2CF9AE}" pid="4" name="MSIP_Label_a81883d7-7687-437e-93f2-e8f88ef256b4_Enabled">
    <vt:lpwstr>true</vt:lpwstr>
  </property>
  <property fmtid="{D5CDD505-2E9C-101B-9397-08002B2CF9AE}" pid="5" name="MSIP_Label_a81883d7-7687-437e-93f2-e8f88ef256b4_SetDate">
    <vt:lpwstr>2023-09-13T08:41:58Z</vt:lpwstr>
  </property>
  <property fmtid="{D5CDD505-2E9C-101B-9397-08002B2CF9AE}" pid="6" name="MSIP_Label_a81883d7-7687-437e-93f2-e8f88ef256b4_Method">
    <vt:lpwstr>Privileged</vt:lpwstr>
  </property>
  <property fmtid="{D5CDD505-2E9C-101B-9397-08002B2CF9AE}" pid="7" name="MSIP_Label_a81883d7-7687-437e-93f2-e8f88ef256b4_Name">
    <vt:lpwstr>Public</vt:lpwstr>
  </property>
  <property fmtid="{D5CDD505-2E9C-101B-9397-08002B2CF9AE}" pid="8" name="MSIP_Label_a81883d7-7687-437e-93f2-e8f88ef256b4_SiteId">
    <vt:lpwstr>7e3de8e7-4d84-476e-98b0-8c195a3a2a1e</vt:lpwstr>
  </property>
  <property fmtid="{D5CDD505-2E9C-101B-9397-08002B2CF9AE}" pid="9" name="MSIP_Label_a81883d7-7687-437e-93f2-e8f88ef256b4_ActionId">
    <vt:lpwstr>8d1a62ca-c679-4a0f-9654-1f372a9ea4a8</vt:lpwstr>
  </property>
  <property fmtid="{D5CDD505-2E9C-101B-9397-08002B2CF9AE}" pid="10" name="MSIP_Label_a81883d7-7687-437e-93f2-e8f88ef256b4_ContentBits">
    <vt:lpwstr>0</vt:lpwstr>
  </property>
  <property fmtid="{D5CDD505-2E9C-101B-9397-08002B2CF9AE}" pid="11" name="ContentTypeId">
    <vt:lpwstr>0x010100B7E020CBCEE2754DB8463394CF875B07</vt:lpwstr>
  </property>
  <property fmtid="{D5CDD505-2E9C-101B-9397-08002B2CF9AE}" pid="12" name="MediaServiceImageTags">
    <vt:lpwstr/>
  </property>
</Properties>
</file>